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hman Mwatondo" initials="AM" lastIdx="11" clrIdx="0">
    <p:extLst>
      <p:ext uri="{19B8F6BF-5375-455C-9EA6-DF929625EA0E}">
        <p15:presenceInfo xmlns:p15="http://schemas.microsoft.com/office/powerpoint/2012/main" userId="3b20285c1671d3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332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848408"/>
            <a:ext cx="26695161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Recurrent Cutaneous Anthrax Outbreak among Meat Handlers in Shauri Moyo (Burma) Market, Nairobi County, Kenya, February 2026: A One Health</a:t>
            </a:r>
            <a:endParaRPr lang="en-GB" sz="5400" b="1" dirty="0">
              <a:solidFill>
                <a:schemeClr val="bg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</a:rPr>
              <a:t>maragiasimon21@gmail.com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3140" y="6175210"/>
            <a:ext cx="28681328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S.Maragia</a:t>
            </a:r>
            <a:r>
              <a:rPr lang="en-GB" sz="5000" baseline="30000" dirty="0">
                <a:latin typeface="Calibri"/>
                <a:ea typeface="Calibri"/>
                <a:cs typeface="Calibri"/>
                <a:sym typeface="Calibri"/>
              </a:rPr>
              <a:t>1 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J.Githuku</a:t>
            </a:r>
            <a:r>
              <a:rPr lang="en-GB" sz="5000" b="1" i="1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,O. Kaburu</a:t>
            </a:r>
            <a:r>
              <a:rPr lang="en-GB" sz="5000" b="1" i="1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I. Mueni</a:t>
            </a:r>
            <a:r>
              <a:rPr lang="en-GB" sz="5000" b="1" i="1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,S. Kamama</a:t>
            </a:r>
            <a:r>
              <a:rPr lang="en-GB" sz="5000" b="1" i="1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I.Yussuf</a:t>
            </a:r>
            <a:r>
              <a:rPr lang="en-GB" sz="5000" b="1" i="1" baseline="30000" dirty="0"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en-GB" sz="5000" b="1" i="1" dirty="0">
                <a:latin typeface="Calibri"/>
                <a:ea typeface="Calibri"/>
                <a:cs typeface="Calibri"/>
                <a:sym typeface="Calibri"/>
              </a:rPr>
              <a:t>, T. Gitonga</a:t>
            </a:r>
            <a:r>
              <a:rPr lang="en-GB" sz="5000" b="1" i="1" baseline="3000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GB" sz="5000" b="1" i="1" dirty="0"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GB" sz="5000" b="1" i="1" baseline="30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5000" b="1" i="1" dirty="0">
                <a:latin typeface="Calibri"/>
                <a:ea typeface="Calibri"/>
                <a:cs typeface="Calibri"/>
                <a:sym typeface="Calibri"/>
              </a:rPr>
              <a:t>P. Lokamar</a:t>
            </a:r>
            <a:r>
              <a:rPr lang="en-GB" sz="5000" b="1" i="1" baseline="30000" dirty="0"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GB" sz="5000" dirty="0"/>
          </a:p>
          <a:p>
            <a:pPr lvl="0" algn="ctr"/>
            <a:r>
              <a:rPr lang="en-GB" sz="3200" dirty="0"/>
              <a:t>1: </a:t>
            </a:r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Field Epidemiology and Lab Training Program, Kenya</a:t>
            </a:r>
            <a:r>
              <a:rPr lang="en-GB" sz="3200" dirty="0"/>
              <a:t>. 2:</a:t>
            </a:r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National Public Health Laboratory</a:t>
            </a:r>
            <a:r>
              <a:rPr lang="en-GB" sz="3200" dirty="0"/>
              <a:t>, Kenya </a:t>
            </a:r>
            <a:r>
              <a:rPr lang="en-GB" sz="3200" baseline="30000" dirty="0"/>
              <a:t>3</a:t>
            </a:r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Zoonotic Disease Unit</a:t>
            </a:r>
            <a:r>
              <a:rPr lang="en-GB" sz="3200" dirty="0"/>
              <a:t>, Kenya</a:t>
            </a:r>
            <a:endParaRPr sz="3200" dirty="0"/>
          </a:p>
        </p:txBody>
      </p:sp>
      <p:sp>
        <p:nvSpPr>
          <p:cNvPr id="96" name="Google Shape;96;p1"/>
          <p:cNvSpPr/>
          <p:nvPr/>
        </p:nvSpPr>
        <p:spPr>
          <a:xfrm>
            <a:off x="203713" y="7727793"/>
            <a:ext cx="29421163" cy="381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KE" sz="3600" dirty="0"/>
              <a:t>Anthrax is endemic in Kenya due to persistent environmental spores</a:t>
            </a:r>
            <a:endParaRPr lang="en-GB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Burma Market, established in the 1980s, is Kenya’s largest meat market, selling over 3,000 cattle daily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Human infection occurs mainly through handling infected animals, and a confirmed case occurred in Burma market market in November 2025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A suspected case was reported on February 2026.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KE" sz="36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"/>
          <p:cNvSpPr/>
          <p:nvPr/>
        </p:nvSpPr>
        <p:spPr>
          <a:xfrm>
            <a:off x="21287" y="10940410"/>
            <a:ext cx="1774703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</a:t>
            </a:r>
          </a:p>
          <a:p>
            <a:pPr lvl="0"/>
            <a:r>
              <a:rPr lang="en-GB" sz="3600" dirty="0"/>
              <a:t>To investigate a recurrent anthrax outbreak, identify exposure pathways, and assess response gaps using a One Health approach</a:t>
            </a: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51862" y="14462924"/>
            <a:ext cx="1246509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Shauri Moyo (Burma) Market, Nairobi County,  Kenya</a:t>
            </a:r>
            <a:endParaRPr dirty="0"/>
          </a:p>
        </p:txBody>
      </p:sp>
      <p:sp>
        <p:nvSpPr>
          <p:cNvPr id="99" name="Google Shape;99;p1"/>
          <p:cNvSpPr/>
          <p:nvPr/>
        </p:nvSpPr>
        <p:spPr>
          <a:xfrm>
            <a:off x="16310257" y="12539588"/>
            <a:ext cx="13795417" cy="1194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A58E7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DESIGN AND SAMPLING: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Design</a:t>
            </a:r>
            <a:r>
              <a:rPr lang="en-GB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 lvl="0" algn="just"/>
            <a:r>
              <a:rPr lang="en-GB" sz="3600" dirty="0"/>
              <a:t>Descriptive cross‑sectional outbreak investigation</a:t>
            </a:r>
          </a:p>
          <a:p>
            <a:r>
              <a:rPr lang="en-GB" sz="3600" b="1" dirty="0"/>
              <a:t>Case Definition</a:t>
            </a:r>
          </a:p>
          <a:p>
            <a:r>
              <a:rPr lang="en-GB" sz="3600" b="1" dirty="0"/>
              <a:t>Suspected:</a:t>
            </a:r>
            <a:r>
              <a:rPr lang="en-GB" sz="3600" dirty="0"/>
              <a:t> Compatible cutaneous lesion </a:t>
            </a:r>
          </a:p>
          <a:p>
            <a:r>
              <a:rPr lang="en-GB" sz="3600" b="1" dirty="0"/>
              <a:t>Confirmed:</a:t>
            </a:r>
            <a:r>
              <a:rPr lang="en-GB" sz="3600" dirty="0"/>
              <a:t> Laboratory-confirmed </a:t>
            </a:r>
            <a:r>
              <a:rPr lang="en-GB" sz="3600" i="1" dirty="0"/>
              <a:t>Bacillus anthracis</a:t>
            </a:r>
            <a:r>
              <a:rPr lang="en-GB" sz="3600" dirty="0"/>
              <a:t> </a:t>
            </a:r>
          </a:p>
          <a:p>
            <a:r>
              <a:rPr lang="en-GB" sz="3600" b="1" dirty="0"/>
              <a:t>Data Collection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Active case finding in 2 health facilities (</a:t>
            </a:r>
            <a:r>
              <a:rPr lang="en-GB" sz="3600" dirty="0" err="1"/>
              <a:t>Kaloleni</a:t>
            </a:r>
            <a:r>
              <a:rPr lang="en-GB" sz="3600" dirty="0"/>
              <a:t> Health Services and </a:t>
            </a:r>
            <a:r>
              <a:rPr lang="en-GB" sz="3600" dirty="0" err="1"/>
              <a:t>Kaloleni</a:t>
            </a:r>
            <a:r>
              <a:rPr lang="en-GB" sz="3600" dirty="0"/>
              <a:t> Dispensary)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Key informant interviews of surveillance officers and market management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Veterinary surveillance data review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Carcass origin tracing by county </a:t>
            </a:r>
          </a:p>
          <a:p>
            <a:r>
              <a:rPr lang="en-GB" sz="3600" b="1" dirty="0"/>
              <a:t>Analysis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Descriptive analysis using R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Supply chain mapping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Timeliness assessment using 7-1-7 framework</a:t>
            </a:r>
          </a:p>
          <a:p>
            <a:pPr lvl="0" algn="just"/>
            <a:endParaRPr lang="en-GB" sz="3600" b="1" dirty="0"/>
          </a:p>
          <a:p>
            <a:pPr lvl="0" algn="just"/>
            <a:endParaRPr lang="en-GB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1"/>
          <p:cNvSpPr/>
          <p:nvPr/>
        </p:nvSpPr>
        <p:spPr>
          <a:xfrm>
            <a:off x="243540" y="21121327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/>
          </a:p>
        </p:txBody>
      </p:sp>
      <p:sp>
        <p:nvSpPr>
          <p:cNvPr id="102" name="Google Shape;102;p1"/>
          <p:cNvSpPr/>
          <p:nvPr/>
        </p:nvSpPr>
        <p:spPr>
          <a:xfrm>
            <a:off x="203713" y="13317075"/>
            <a:ext cx="29457334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</a:t>
            </a:r>
            <a:r>
              <a:rPr lang="en-GB" sz="4800" b="1" dirty="0">
                <a:solidFill>
                  <a:srgbClr val="36449C"/>
                </a:solidFill>
              </a:rPr>
              <a:t>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6384009" y="32463818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DISCUSSION</a:t>
            </a:r>
            <a:endParaRPr dirty="0"/>
          </a:p>
        </p:txBody>
      </p:sp>
      <p:sp>
        <p:nvSpPr>
          <p:cNvPr id="108" name="Google Shape;108;p1"/>
          <p:cNvSpPr/>
          <p:nvPr/>
        </p:nvSpPr>
        <p:spPr>
          <a:xfrm>
            <a:off x="16099381" y="33249620"/>
            <a:ext cx="13908732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GB" sz="3600" dirty="0"/>
              <a:t>Two PCR‑confirmed cases demonstrating an ongoing meat handler exposure to infected carcasses.</a:t>
            </a:r>
          </a:p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GB" sz="3600" dirty="0"/>
              <a:t>As the largest meat market in Kenya, Burma Market receives over 26,000 carcasses from at least ten counties; this geographically diverse supply chain creates multiple points of potential zoonotic introduction, positioning the market as a high-risk epicentre for re‑outbreak. </a:t>
            </a:r>
          </a:p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GB" sz="3600" dirty="0"/>
              <a:t>Although response timeliness met 7-1-7 targets, systemic weaknesses persist, enabling recurrence</a:t>
            </a:r>
          </a:p>
        </p:txBody>
      </p:sp>
      <p:sp>
        <p:nvSpPr>
          <p:cNvPr id="109" name="Google Shape;109;p1"/>
          <p:cNvSpPr/>
          <p:nvPr/>
        </p:nvSpPr>
        <p:spPr>
          <a:xfrm>
            <a:off x="243540" y="33682566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CONCLUSIONS</a:t>
            </a:r>
            <a:endParaRPr dirty="0"/>
          </a:p>
        </p:txBody>
      </p:sp>
      <p:sp>
        <p:nvSpPr>
          <p:cNvPr id="110" name="Google Shape;110;p1"/>
          <p:cNvSpPr/>
          <p:nvPr/>
        </p:nvSpPr>
        <p:spPr>
          <a:xfrm>
            <a:off x="-40829" y="34498857"/>
            <a:ext cx="13908732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GB" sz="3200" dirty="0"/>
              <a:t>Two PCR‑confirmed cutaneous anthrax cases in male meat handlers, ages 22 and 42. Both presented with characteristic eschars on hands/forearms. Both were notified within one day and recovered fully after treatment.</a:t>
            </a:r>
          </a:p>
          <a:p>
            <a:pPr marL="68580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GB" sz="3200" dirty="0"/>
              <a:t>The market’s geographically diverse supply chain and with structural gaps in traceability and coordination create multiple introduction points, sustaining transmission cycles.</a:t>
            </a:r>
          </a:p>
          <a:p>
            <a:pPr marL="68580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GB" sz="3200" dirty="0"/>
              <a:t>systemic under‑detection of animal cases and weak inter‑sectoral collaboration underscore the urgent need for a One Health approach to break recurrence.</a:t>
            </a:r>
          </a:p>
        </p:txBody>
      </p:sp>
      <p:sp>
        <p:nvSpPr>
          <p:cNvPr id="112" name="Google Shape;112;p1"/>
          <p:cNvSpPr txBox="1"/>
          <p:nvPr/>
        </p:nvSpPr>
        <p:spPr>
          <a:xfrm>
            <a:off x="256584" y="20222871"/>
            <a:ext cx="44961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1 : Map of Nairobi county with Burma market and Nairobi CBD labelled 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5.jpg">
            <a:extLst>
              <a:ext uri="{FF2B5EF4-FFF2-40B4-BE49-F238E27FC236}">
                <a16:creationId xmlns:a16="http://schemas.microsoft.com/office/drawing/2014/main" id="{A5729564-9422-DDE7-F19F-AE8313AD3703}"/>
              </a:ext>
            </a:extLst>
          </p:cNvPr>
          <p:cNvPicPr preferRelativeResize="0"/>
          <p:nvPr/>
        </p:nvPicPr>
        <p:blipFill>
          <a:blip r:embed="rId5"/>
          <a:srcRect/>
          <a:stretch>
            <a:fillRect/>
          </a:stretch>
        </p:blipFill>
        <p:spPr>
          <a:xfrm>
            <a:off x="454487" y="40609036"/>
            <a:ext cx="6244025" cy="1978543"/>
          </a:xfrm>
          <a:prstGeom prst="rect">
            <a:avLst/>
          </a:prstGeom>
        </p:spPr>
      </p:pic>
      <p:sp>
        <p:nvSpPr>
          <p:cNvPr id="7" name="Google Shape;114;p1">
            <a:extLst>
              <a:ext uri="{FF2B5EF4-FFF2-40B4-BE49-F238E27FC236}">
                <a16:creationId xmlns:a16="http://schemas.microsoft.com/office/drawing/2014/main" id="{501EBD95-2713-975F-BB3C-40F8F3FF47B4}"/>
              </a:ext>
            </a:extLst>
          </p:cNvPr>
          <p:cNvSpPr/>
          <p:nvPr/>
        </p:nvSpPr>
        <p:spPr>
          <a:xfrm>
            <a:off x="15330445" y="40699676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K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4D1A78-49FE-E479-2D75-F7603E565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84337" y="40481280"/>
            <a:ext cx="4496100" cy="1630411"/>
          </a:xfrm>
          <a:prstGeom prst="rect">
            <a:avLst/>
          </a:prstGeom>
        </p:spPr>
      </p:pic>
      <p:pic>
        <p:nvPicPr>
          <p:cNvPr id="3" name="Picture 2" descr="ZDU">
            <a:extLst>
              <a:ext uri="{FF2B5EF4-FFF2-40B4-BE49-F238E27FC236}">
                <a16:creationId xmlns:a16="http://schemas.microsoft.com/office/drawing/2014/main" id="{101747ED-4BDC-AE51-C499-940DBD6F2A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1952" y="40584967"/>
            <a:ext cx="6489988" cy="187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5.jpg">
            <a:extLst>
              <a:ext uri="{FF2B5EF4-FFF2-40B4-BE49-F238E27FC236}">
                <a16:creationId xmlns:a16="http://schemas.microsoft.com/office/drawing/2014/main" id="{108AD297-BD3E-B7B9-2FAE-5E0E459E1DDC}"/>
              </a:ext>
            </a:extLst>
          </p:cNvPr>
          <p:cNvPicPr preferRelativeResize="0"/>
          <p:nvPr/>
        </p:nvPicPr>
        <p:blipFill>
          <a:blip r:embed="rId5"/>
          <a:srcRect/>
          <a:stretch>
            <a:fillRect/>
          </a:stretch>
        </p:blipFill>
        <p:spPr>
          <a:xfrm>
            <a:off x="10367570" y="166356"/>
            <a:ext cx="6244025" cy="19785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A365CA-592F-AD83-7FF9-CF92299F2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40662" y="26026987"/>
            <a:ext cx="11739007" cy="4769711"/>
          </a:xfrm>
          <a:prstGeom prst="rect">
            <a:avLst/>
          </a:prstGeom>
        </p:spPr>
      </p:pic>
      <p:sp>
        <p:nvSpPr>
          <p:cNvPr id="11" name="Google Shape;112;p1">
            <a:extLst>
              <a:ext uri="{FF2B5EF4-FFF2-40B4-BE49-F238E27FC236}">
                <a16:creationId xmlns:a16="http://schemas.microsoft.com/office/drawing/2014/main" id="{2F3DD734-70C8-DAC5-9A7D-26E1EC339144}"/>
              </a:ext>
            </a:extLst>
          </p:cNvPr>
          <p:cNvSpPr txBox="1"/>
          <p:nvPr/>
        </p:nvSpPr>
        <p:spPr>
          <a:xfrm>
            <a:off x="17397110" y="30956423"/>
            <a:ext cx="449616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3 : Distribution of  carcasses by county to Burma market </a:t>
            </a:r>
            <a:r>
              <a:rPr lang="pt-BR" sz="1800" b="1" dirty="0"/>
              <a:t>(Nov 2025 – Jan 2026, N=26,632 carcasses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C9037C-BACC-7C36-43D9-3D18BC558869}"/>
              </a:ext>
            </a:extLst>
          </p:cNvPr>
          <p:cNvSpPr txBox="1"/>
          <p:nvPr/>
        </p:nvSpPr>
        <p:spPr>
          <a:xfrm>
            <a:off x="296960" y="21797301"/>
            <a:ext cx="8294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Two PCR‑confirmed cutaneous anthrax cases in male meat handlers, ages 22 and 42.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Both presented with characteristic eschars on hands/forearms.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Both notified within 1 day and recovered fully after treatment.</a:t>
            </a:r>
          </a:p>
          <a:p>
            <a:endParaRPr lang="en-KE" sz="3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A06CAB7-1191-E8BC-F0E4-A2372D89CA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1995" y="28566032"/>
            <a:ext cx="6864703" cy="4597636"/>
          </a:xfrm>
          <a:prstGeom prst="rect">
            <a:avLst/>
          </a:prstGeom>
        </p:spPr>
      </p:pic>
      <p:sp>
        <p:nvSpPr>
          <p:cNvPr id="19" name="Google Shape;112;p1">
            <a:extLst>
              <a:ext uri="{FF2B5EF4-FFF2-40B4-BE49-F238E27FC236}">
                <a16:creationId xmlns:a16="http://schemas.microsoft.com/office/drawing/2014/main" id="{AFA3B401-C472-6759-74DD-C196CE3D3E18}"/>
              </a:ext>
            </a:extLst>
          </p:cNvPr>
          <p:cNvSpPr txBox="1"/>
          <p:nvPr/>
        </p:nvSpPr>
        <p:spPr>
          <a:xfrm>
            <a:off x="8296184" y="33362075"/>
            <a:ext cx="44961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2: Root cause analysis of the cause of persistent meat safety gaps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EFB4B7B-CF24-B3FB-4053-2447CA7C3F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195" y="28113620"/>
            <a:ext cx="6951800" cy="3691365"/>
          </a:xfrm>
          <a:prstGeom prst="rect">
            <a:avLst/>
          </a:prstGeom>
        </p:spPr>
      </p:pic>
      <p:sp>
        <p:nvSpPr>
          <p:cNvPr id="23" name="Google Shape;112;p1">
            <a:extLst>
              <a:ext uri="{FF2B5EF4-FFF2-40B4-BE49-F238E27FC236}">
                <a16:creationId xmlns:a16="http://schemas.microsoft.com/office/drawing/2014/main" id="{2A6ED6B9-3117-9D2C-A522-25019B34C1A0}"/>
              </a:ext>
            </a:extLst>
          </p:cNvPr>
          <p:cNvSpPr txBox="1"/>
          <p:nvPr/>
        </p:nvSpPr>
        <p:spPr>
          <a:xfrm>
            <a:off x="151862" y="32288920"/>
            <a:ext cx="44961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1: Summary of 7-1-7 framework implementation of the outbreak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9C9E8C-F0C6-B0C4-8539-49BA3AC3D0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127" y="16099385"/>
            <a:ext cx="5988358" cy="41404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531</Words>
  <Application>Microsoft Office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Noto Sans Symbols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Maragia Simon</cp:lastModifiedBy>
  <cp:revision>33</cp:revision>
  <dcterms:created xsi:type="dcterms:W3CDTF">2018-08-09T14:20:14Z</dcterms:created>
  <dcterms:modified xsi:type="dcterms:W3CDTF">2026-04-27T14:08:45Z</dcterms:modified>
</cp:coreProperties>
</file>